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1024" r:id="rId20"/>
    <p:sldId id="1016" r:id="rId21"/>
    <p:sldId id="513" r:id="rId22"/>
    <p:sldId id="1025" r:id="rId23"/>
    <p:sldId id="495" r:id="rId24"/>
    <p:sldId id="514" r:id="rId25"/>
    <p:sldId id="1026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D1D5"/>
    <a:srgbClr val="FFB4A5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2344" y="184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62C28-E89A-CC09-F6AA-6DE0A8A5F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4385E416-F442-DD5D-7B98-A4862B02E54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>
            <a:extLst>
              <a:ext uri="{FF2B5EF4-FFF2-40B4-BE49-F238E27FC236}">
                <a16:creationId xmlns:a16="http://schemas.microsoft.com/office/drawing/2014/main" id="{DB2570AF-71B5-4221-20AB-6A736C0BC7DA}"/>
              </a:ext>
            </a:extLst>
          </p:cNvPr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>
            <a:extLst>
              <a:ext uri="{FF2B5EF4-FFF2-40B4-BE49-F238E27FC236}">
                <a16:creationId xmlns:a16="http://schemas.microsoft.com/office/drawing/2014/main" id="{43B0D369-3803-0C08-11FE-4AA29D78564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>
            <a:extLst>
              <a:ext uri="{FF2B5EF4-FFF2-40B4-BE49-F238E27FC236}">
                <a16:creationId xmlns:a16="http://schemas.microsoft.com/office/drawing/2014/main" id="{EEA638CC-CC38-CBB2-0C01-D75A00FD9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>
            <a:extLst>
              <a:ext uri="{FF2B5EF4-FFF2-40B4-BE49-F238E27FC236}">
                <a16:creationId xmlns:a16="http://schemas.microsoft.com/office/drawing/2014/main" id="{8ACF0F5B-A71A-D7C2-EB98-54C94DC75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>
            <a:extLst>
              <a:ext uri="{FF2B5EF4-FFF2-40B4-BE49-F238E27FC236}">
                <a16:creationId xmlns:a16="http://schemas.microsoft.com/office/drawing/2014/main" id="{7F164DA6-86E0-E79E-E658-A70F0C42C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>
            <a:extLst>
              <a:ext uri="{FF2B5EF4-FFF2-40B4-BE49-F238E27FC236}">
                <a16:creationId xmlns:a16="http://schemas.microsoft.com/office/drawing/2014/main" id="{51FE404C-7244-38F6-B81D-0BAC5236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>
            <a:extLst>
              <a:ext uri="{FF2B5EF4-FFF2-40B4-BE49-F238E27FC236}">
                <a16:creationId xmlns:a16="http://schemas.microsoft.com/office/drawing/2014/main" id="{59174FD8-9544-F771-5FD3-F19DC78C6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>
            <a:extLst>
              <a:ext uri="{FF2B5EF4-FFF2-40B4-BE49-F238E27FC236}">
                <a16:creationId xmlns:a16="http://schemas.microsoft.com/office/drawing/2014/main" id="{93859A71-FB49-6044-DF55-05ADCE387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83141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B57C0-88CA-A11C-35D0-6DFDADB6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ED658481-994E-6DC8-DAE1-6FC58AAF1DF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>
            <a:extLst>
              <a:ext uri="{FF2B5EF4-FFF2-40B4-BE49-F238E27FC236}">
                <a16:creationId xmlns:a16="http://schemas.microsoft.com/office/drawing/2014/main" id="{27A722F5-D8E9-D6B1-9F6B-52AFE054F1A7}"/>
              </a:ext>
            </a:extLst>
          </p:cNvPr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>
            <a:extLst>
              <a:ext uri="{FF2B5EF4-FFF2-40B4-BE49-F238E27FC236}">
                <a16:creationId xmlns:a16="http://schemas.microsoft.com/office/drawing/2014/main" id="{C56560B4-164E-B256-C98D-A4D2242C40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>
            <a:extLst>
              <a:ext uri="{FF2B5EF4-FFF2-40B4-BE49-F238E27FC236}">
                <a16:creationId xmlns:a16="http://schemas.microsoft.com/office/drawing/2014/main" id="{EBD2AA7A-BD43-491C-0438-49FE5BED3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>
            <a:extLst>
              <a:ext uri="{FF2B5EF4-FFF2-40B4-BE49-F238E27FC236}">
                <a16:creationId xmlns:a16="http://schemas.microsoft.com/office/drawing/2014/main" id="{D5B56AED-3E2D-A766-0712-C551F784B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>
            <a:extLst>
              <a:ext uri="{FF2B5EF4-FFF2-40B4-BE49-F238E27FC236}">
                <a16:creationId xmlns:a16="http://schemas.microsoft.com/office/drawing/2014/main" id="{07032389-BF3C-B4B2-838C-CA26D2247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>
            <a:extLst>
              <a:ext uri="{FF2B5EF4-FFF2-40B4-BE49-F238E27FC236}">
                <a16:creationId xmlns:a16="http://schemas.microsoft.com/office/drawing/2014/main" id="{60DB8FC1-13D2-1882-196E-C8724E131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>
            <a:extLst>
              <a:ext uri="{FF2B5EF4-FFF2-40B4-BE49-F238E27FC236}">
                <a16:creationId xmlns:a16="http://schemas.microsoft.com/office/drawing/2014/main" id="{AD407E16-CD65-261A-722F-36FC4F8A11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>
            <a:extLst>
              <a:ext uri="{FF2B5EF4-FFF2-40B4-BE49-F238E27FC236}">
                <a16:creationId xmlns:a16="http://schemas.microsoft.com/office/drawing/2014/main" id="{4BDF4DC4-E55A-EB69-7F31-0F6DC1271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828815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 The PRF idea from before: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994915"/>
                <a:ext cx="8372475" cy="2654300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Allows generating independent session keys, i.e., each session will have its own key denoted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These keys are derived from the shared key that we now call a long-term ‘master key’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Improves security: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Exposure of a session key does not expose the master key, and does not expose keys of other sessions.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Thus, limited amount of ciphertext exposed if a session key is exposed (only that session rather than all ciphertexts of all sessions).</a:t>
                </a:r>
                <a:endParaRPr lang="en-US" alt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994915"/>
                <a:ext cx="8372475" cy="2654300"/>
              </a:xfrm>
              <a:blipFill>
                <a:blip r:embed="rId3"/>
                <a:stretch>
                  <a:fillRect t="-238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1956391" y="6242050"/>
            <a:ext cx="522058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FF"/>
                </a:solidFill>
              </a:rPr>
              <a:t>A PRF is used instead of a MAC, is that ok?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37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Will focus on three party protocols; Alice, Bob, and KDC.</a:t>
                </a:r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KDC: shares long-term master keys with all parties (each party will have a key for encryption and another for MAC). 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denoted as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en-US" sz="2000" i="1" dirty="0"/>
                  <a:t> </a:t>
                </a:r>
                <a:r>
                  <a:rPr lang="en-US" altLang="en-US" sz="2000" dirty="0"/>
                  <a:t>for MAC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altLang="en-US" sz="20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en-US" sz="2000" i="1" dirty="0"/>
                  <a:t> </a:t>
                </a:r>
                <a:r>
                  <a:rPr lang="en-US" altLang="en-US" sz="2000" dirty="0"/>
                  <a:t>for encryption</a:t>
                </a:r>
                <a:r>
                  <a:rPr lang="en-US" altLang="en-US" sz="2000" i="1" dirty="0"/>
                  <a:t>.</a:t>
                </a:r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Goal: help parties (A, B) to </a:t>
                </a:r>
                <a:r>
                  <a:rPr lang="en-US" altLang="en-US" sz="2200" u="sng" dirty="0"/>
                  <a:t>establish</a:t>
                </a:r>
                <a:r>
                  <a:rPr lang="en-US" altLang="en-US" sz="2200" dirty="0"/>
                  <a:t> a shared master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altLang="en-US" sz="2200" i="1" baseline="-25000" dirty="0"/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Based on which the parties generate two keys for MAC and encryption, namely,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endParaRPr lang="en-US" altLang="en-US" sz="2000" dirty="0"/>
              </a:p>
              <a:p>
                <a:pPr marL="341313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We will study two protocols; simplified versions of: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The Kerberos protocol (secure) widely used in computer networks.</a:t>
                </a:r>
              </a:p>
              <a:p>
                <a:pPr marL="798513" lvl="1" indent="-341313" eaLnBrk="1" hangingPunct="1"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The GSM protocol (insecure) used by cellular networks.</a:t>
                </a:r>
              </a:p>
            </p:txBody>
          </p:sp>
        </mc:Choice>
        <mc:Fallback>
          <p:sp>
            <p:nvSpPr>
              <p:cNvPr id="583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3"/>
                <a:stretch>
                  <a:fillRect l="-15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0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000" dirty="0"/>
                  <a:t>Visited network (aka Base station); not fully trusted</a:t>
                </a:r>
              </a:p>
              <a:p>
                <a:r>
                  <a:rPr lang="en-US" sz="20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with client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616" t="-2564" b="-7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i="1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the session key</a:t>
            </a:r>
          </a:p>
          <a:p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is a secret authenticator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B04D-271A-C62F-7B85-6A3C8BE43060}"/>
              </a:ext>
            </a:extLst>
          </p:cNvPr>
          <p:cNvSpPr txBox="1"/>
          <p:nvPr/>
        </p:nvSpPr>
        <p:spPr>
          <a:xfrm>
            <a:off x="1066308" y="6190476"/>
            <a:ext cx="2760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(… and so on for more messages)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Handshake Protocol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this one in detail.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  <a:p>
            <a:pPr marL="1141413" lvl="2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Only high level description.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0" y="67091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178649" y="2216315"/>
            <a:ext cx="276049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Impersonate </a:t>
            </a:r>
            <a:r>
              <a:rPr lang="en-US" sz="1600" b="1" dirty="0">
                <a:solidFill>
                  <a:schemeClr val="tx1"/>
                </a:solidFill>
              </a:rPr>
              <a:t>mobile,</a:t>
            </a:r>
            <a:r>
              <a:rPr lang="en-US" sz="1600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178648" y="3334376"/>
            <a:ext cx="276049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cryptanalysis phase, the attacker exposes Kc based on the cyphertexts it collected in the eavesdropping phase (recall A5/1 and A5/2 are not secure).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AF214-7411-0565-F9FD-FB6EAF209567}"/>
              </a:ext>
            </a:extLst>
          </p:cNvPr>
          <p:cNvSpPr txBox="1"/>
          <p:nvPr/>
        </p:nvSpPr>
        <p:spPr>
          <a:xfrm>
            <a:off x="178648" y="4721216"/>
            <a:ext cx="27604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impersonate phase, the attacker will send the same r and s from before (replay attack), which will lead to the same Kc he obtained in the cryptanalysis phase. 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</a:t>
                </a:r>
                <a:r>
                  <a:rPr lang="en-US" sz="1800" dirty="0" err="1"/>
                  <a:t>ciphersuite</a:t>
                </a:r>
                <a:r>
                  <a:rPr lang="en-US" sz="18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18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Mobile sends a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Visited-network selects best one (the strongest/most secure) that it also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>
                    <a:sym typeface="Wingdings" panose="05000000000000000000" pitchFamily="2" charset="2"/>
                  </a:rPr>
                  <a:t>Goal of negotiation is to support interoperability between devices of different capabilities.</a:t>
                </a:r>
                <a:endParaRPr lang="en-US" sz="18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A5/0: none, A5/1: broken,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18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A MitM attacker may trick these parties to use a weak suite although the parties can support a stronger one.</a:t>
                </a:r>
              </a:p>
              <a:p>
                <a:pPr marL="857250" lvl="1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It works due to key reuse in GSM (same key is used across various encryption schemes).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1800" dirty="0"/>
                  <a:t>For full details, see the textbook.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  <a:blipFill>
                <a:blip r:embed="rId2"/>
                <a:stretch>
                  <a:fillRect l="-440" t="-254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140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resiliency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chemeClr val="tx1"/>
                    </a:solidFill>
                  </a:rPr>
                  <a:t>Forward Secrecy (FS): </a:t>
                </a:r>
                <a:r>
                  <a:rPr lang="en-US" altLang="en-US" sz="2400" u="sng" dirty="0"/>
                  <a:t>master</a:t>
                </a:r>
                <a:r>
                  <a:rPr lang="en-US" altLang="en-US" sz="2400" dirty="0"/>
                  <a:t>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2976" b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4ADE-5E61-1B66-C652-EB3ACB21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>
            <a:extLst>
              <a:ext uri="{FF2B5EF4-FFF2-40B4-BE49-F238E27FC236}">
                <a16:creationId xmlns:a16="http://schemas.microsoft.com/office/drawing/2014/main" id="{898F826B-896B-00C3-86E3-5ACD2E7BA8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2PP Key Exchange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>
                <a:extLst>
                  <a:ext uri="{FF2B5EF4-FFF2-40B4-BE49-F238E27FC236}">
                    <a16:creationId xmlns:a16="http://schemas.microsoft.com/office/drawing/2014/main" id="{BA52E1EC-06E9-63C6-ABA2-A75623E53066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7524" y="1200680"/>
                <a:ext cx="8568952" cy="1404297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This protocol generates a different master key for each session (or period )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denoted</m:t>
                    </m:r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 initial master key shared between the parties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50183" name="Rectangle 3">
                <a:extLst>
                  <a:ext uri="{FF2B5EF4-FFF2-40B4-BE49-F238E27FC236}">
                    <a16:creationId xmlns:a16="http://schemas.microsoft.com/office/drawing/2014/main" id="{BA52E1EC-06E9-63C6-ABA2-A75623E53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7524" y="1200680"/>
                <a:ext cx="8568952" cy="1404297"/>
              </a:xfrm>
              <a:blipFill>
                <a:blip r:embed="rId3"/>
                <a:stretch>
                  <a:fillRect l="-148" t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F5DA7A3-F8ED-74DA-BC76-9E83556949B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D613E-48ED-CA10-1B80-699391BDC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5" y="2781719"/>
            <a:ext cx="7169415" cy="26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42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2PP Key Exchange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50874" y="1068099"/>
                <a:ext cx="8397590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This protocol produces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unidirectional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 master keys:</a:t>
                </a:r>
              </a:p>
              <a:p>
                <a:pPr marL="0" indent="0" algn="ctr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Sup>
                      <m:sSubSup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Exposing a session master key does not impact prior sessions.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But future sessions will be exposed!	</a:t>
                </a:r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50874" y="1068099"/>
                <a:ext cx="8397590" cy="1568813"/>
              </a:xfrm>
              <a:blipFill>
                <a:blip r:embed="rId3"/>
                <a:stretch>
                  <a:fillRect l="-302" t="-5645" b="-37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AA210-84AC-B78D-1C0D-21EEFFB3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39" y="3429000"/>
            <a:ext cx="7167195" cy="20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 (RS)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684796" cy="3945477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Can we </a:t>
                </a:r>
                <a:r>
                  <a:rPr lang="en-US" altLang="en-US" sz="24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security? So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is exposed, yet future sessions can remain secure?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a ‘recovery session’.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Thus, recover security means that </a:t>
                </a:r>
                <a:r>
                  <a:rPr lang="en-US" altLang="en-US" sz="2400" b="1" i="1" dirty="0"/>
                  <a:t>a single session </a:t>
                </a:r>
                <a:r>
                  <a:rPr lang="en-US" altLang="en-US" sz="2400" dirty="0"/>
                  <a:t>without eavesdropping or other attacks suffices to recover security from previous key exposures.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We can achieve that using a modified version of the 2PP protocol key exchange protocol (se next slide).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Thus, we get </a:t>
                </a:r>
                <a:r>
                  <a:rPr lang="en-US" altLang="en-US" sz="2400" b="1" dirty="0"/>
                  <a:t>BOTH</a:t>
                </a:r>
                <a:r>
                  <a:rPr lang="en-US" altLang="en-US" sz="2400" dirty="0"/>
                  <a:t> forward secrecy and recover security with this protocol.</a:t>
                </a:r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684796" cy="3945477"/>
              </a:xfrm>
              <a:blipFill>
                <a:blip r:embed="rId3"/>
                <a:stretch>
                  <a:fillRect l="-292" t="-1923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BCDE-30DC-8C9A-9562-5E04BD6E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>
            <a:extLst>
              <a:ext uri="{FF2B5EF4-FFF2-40B4-BE49-F238E27FC236}">
                <a16:creationId xmlns:a16="http://schemas.microsoft.com/office/drawing/2014/main" id="{D9870CC2-2C96-D614-B3AF-4424E3D8FA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800" dirty="0"/>
              <a:t>2PP Key Exchange with RS and FS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9031321D-DE1A-F3B5-954F-B90F0A013EC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CD846-AB39-B589-B9F1-5EBD822E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869"/>
            <a:ext cx="9048307" cy="2355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C8026-9678-580B-E55C-3D84C1A5C8F8}"/>
              </a:ext>
            </a:extLst>
          </p:cNvPr>
          <p:cNvSpPr/>
          <p:nvPr/>
        </p:nvSpPr>
        <p:spPr bwMode="auto">
          <a:xfrm>
            <a:off x="1924493" y="3114381"/>
            <a:ext cx="478465" cy="202018"/>
          </a:xfrm>
          <a:prstGeom prst="rect">
            <a:avLst/>
          </a:prstGeom>
          <a:solidFill>
            <a:srgbClr val="FFD1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B5A2-F60D-5620-9CA7-FC58E7102F97}"/>
              </a:ext>
            </a:extLst>
          </p:cNvPr>
          <p:cNvSpPr txBox="1"/>
          <p:nvPr/>
        </p:nvSpPr>
        <p:spPr>
          <a:xfrm>
            <a:off x="313015" y="5115543"/>
            <a:ext cx="8517969" cy="101566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now generating a session master key not only requires prior session master key but also the random nonces that the parties exchanged in the session (as part of the 2PP protocol).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5F5D35E-733C-79F1-4FE4-1BFBD028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01" y="1152503"/>
            <a:ext cx="8684796" cy="73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341313" indent="-341313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kern="0" dirty="0">
                <a:solidFill>
                  <a:schemeClr val="tx1"/>
                </a:solidFill>
              </a:rPr>
              <a:t> Run the 2PP key exchange protocol from before but generate the master session keys in a slightly different way.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kern="0" dirty="0">
                <a:solidFill>
                  <a:schemeClr val="tx1"/>
                </a:solidFill>
              </a:rPr>
              <a:t>And of course, you get recover security if there is a single session that is attack free.</a:t>
            </a:r>
            <a:endParaRPr lang="en-US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659418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sz="24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5.3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5.4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5.5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Sections 5.5.4 and 5.5.5 (only what we covered in class about these sections)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5.6</a:t>
            </a:r>
          </a:p>
          <a:p>
            <a:pPr lvl="2"/>
            <a:r>
              <a:rPr lang="en-US" altLang="he-IL" sz="2400" dirty="0">
                <a:sym typeface="Wingdings" panose="05000000000000000000" pitchFamily="2" charset="2"/>
              </a:rPr>
              <a:t>Except Section 5.6.3</a:t>
            </a:r>
            <a:endParaRPr lang="en-US" altLang="he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sender.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receiver (to which the request was intended).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sender.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</a:t>
            </a:r>
          </a:p>
          <a:p>
            <a:pPr lvl="1"/>
            <a:r>
              <a:rPr lang="en-US" dirty="0"/>
              <a:t>Key-exchange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discussed in the previous slide.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Unidirectional (if bidirectional is needed, a separate instance of the protocol for each direction needs to be executed).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18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3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6D21-62FB-9977-F096-548ADEF0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77" y="3548838"/>
            <a:ext cx="7451369" cy="291863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598613" lvl="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Where</a:t>
                </a:r>
                <a:r>
                  <a:rPr lang="en-US" altLang="en-US" sz="1600" dirty="0"/>
                  <a:t>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3571" b="-4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9" y="2677024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10010</TotalTime>
  <Words>2129</Words>
  <Application>Microsoft Macintosh PowerPoint</Application>
  <PresentationFormat>On-screen Show (4:3)</PresentationFormat>
  <Paragraphs>269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Cryptography and Cybersecurity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Handshake Protocol </vt:lpstr>
      <vt:lpstr>Visited-network Impersonation Attack</vt:lpstr>
      <vt:lpstr>GSM Ciphersuites Downgrade Attack</vt:lpstr>
      <vt:lpstr>   Improving Resiliency to Key Exposure  </vt:lpstr>
      <vt:lpstr>Forward Secrecy</vt:lpstr>
      <vt:lpstr>Forward Secrecy 2PP Key Exchange</vt:lpstr>
      <vt:lpstr>Forward Secrecy 2PP Key Exchange</vt:lpstr>
      <vt:lpstr>Recover Security (RS)</vt:lpstr>
      <vt:lpstr>2PP Key Exchange with RS and FS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69</cp:revision>
  <cp:lastPrinted>2025-10-24T15:56:47Z</cp:lastPrinted>
  <dcterms:created xsi:type="dcterms:W3CDTF">2003-03-23T06:19:47Z</dcterms:created>
  <dcterms:modified xsi:type="dcterms:W3CDTF">2025-10-24T15:56:50Z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